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12"/>
  </p:notesMasterIdLst>
  <p:sldIdLst>
    <p:sldId id="619" r:id="rId4"/>
    <p:sldId id="259" r:id="rId5"/>
    <p:sldId id="258" r:id="rId6"/>
    <p:sldId id="257" r:id="rId7"/>
    <p:sldId id="260" r:id="rId8"/>
    <p:sldId id="261" r:id="rId9"/>
    <p:sldId id="262" r:id="rId10"/>
    <p:sldId id="263" r:id="rId11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66A82-1846-4ED3-839C-5AA90DEE2991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B5D9E-A36F-412C-A605-404FF027E9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50950"/>
            <a:ext cx="6010275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F95B4-BE8D-4E32-B182-980A1B32B21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41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2634EA-1FAC-2C49-B4C2-21FAA57D7B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44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CADAA-33DE-8C4C-AD2E-2F5CAB723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61418B-57D6-2C43-0338-DDCF1FC0E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57CA5-9EF1-2B02-1361-F9CDE081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4A8E8-F36F-2A72-8701-A6A6146DA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8E3C-6C51-28AB-8B9E-CAE0A487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266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8EC29-C09C-268F-A97E-CAD1255E8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A87FF-3DA8-BD98-9576-D246C4070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20C86-D087-46DD-5429-AE91E870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E6413-90C8-6C37-885C-B52AAF4E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6ED7A-FD81-2570-5B58-2AADA5B4B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1CCB-B19F-16B3-8ADE-43358CD43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4DE43-94CD-F73E-9B83-A7B830B68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9249-9F09-5466-B976-232D6C84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8AA8F-7033-D0C1-163C-A3147E88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22B11-BE57-0524-F16E-23E2BA97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11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6530A-42AF-454E-42A1-C5053A37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873E6-6579-F144-8CA2-C2E3174A04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2CF5B-BA74-456A-BC06-077A10FE8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03C2F-3659-3EAF-F419-16149D7C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CB2EC-4374-C111-05F1-C64CAB55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72727-0917-232D-7B92-838DFF3D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58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83A0-101A-379B-BC87-2CB9D593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B3212-084F-E49F-BB87-05FEBE65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905A55-D62C-1F87-FE33-94C9097A3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B3531C-268D-5243-042B-890FC7839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24E9F4-7392-B813-756B-C7A13CCE1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5D0E99-584E-A6AE-69C3-4CEF4834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959B7C-C1B3-CC88-0B1D-62888D56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650AA-E743-0584-03B1-0159D880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9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F7CA3-BB8B-81FF-ABBB-FCB86B830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1460E2-E8F6-88E0-301E-546C009A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0F594F-205E-3997-D617-26ADEDA55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91B9C8-78D8-699F-8729-CCF8FE85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3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EE401F-C3B4-B94A-BF97-72E8B75E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97D795-5E03-0AD8-D925-145963ED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3D06E-6C21-A267-8C07-F3CA17E75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3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A95D0-1B84-AFA7-7CC8-070EB4ABA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C71A7-0F86-AABC-F1AB-63F1C76B6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C9C81-A912-7450-B346-853224CCE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E50A2-A0B0-0E3B-B84A-71988289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39A2F-2FD0-1DC4-1882-39E045792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492DB-6B1F-74D7-B4B9-E29615DF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83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C098-4DA3-602C-0BBD-7154DE66E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FAB63A-D49F-594D-B1AC-FA512F8D9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EBDF8-323E-ADCB-9261-D9B8F24AB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1C1C5-277E-647A-747A-CA6CFC36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F10D6-0A0E-09F0-5D2D-41C07F46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B7311-6E38-C35C-F093-9337D493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9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379B-38F4-F2B9-655B-53ED2740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C6491F-9AC7-8F66-512D-E050458CF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934D5-AFED-4D7F-7F27-7923966F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1D9B-C3FC-D78F-E36B-A3A1B5BE0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F8187-E33D-4A7B-3820-B8FAC6313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08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180D31-5A78-0C73-EA5E-8C43069C0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BDA1E3-2EBF-9F85-8273-30C8E28C3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C33AC-07D5-B70B-1587-13F427BB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54D1-F654-4F21-0B03-1FE7F91EA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18F79-326A-27FA-4338-E5B9B60C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4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EDC6C-B032-0A17-6A15-845A29D5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BBEF1-E4DF-45EC-6571-9E8B44F6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42920-FA47-EF10-F40C-F3B7AC39B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B45-292C-4F0F-BF84-1402C6E8B2CA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924A5-63CF-0464-A008-D630D6979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C90E0-06BD-6D58-C4BB-1F6DEF65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07A3-407F-4222-B536-2108E08D0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27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FD1B-C5F7-367C-9980-E1F32B27E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C26C2-5989-27F2-C9D6-8A2A149AF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45E65-A4B6-88B4-9E19-DD20510F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B45-292C-4F0F-BF84-1402C6E8B2CA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0C622-161F-4397-A908-53F86A8E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7EAEA-1298-4496-2BC5-025C1F4E4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07A3-407F-4222-B536-2108E08D0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01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EBA0F-2FA1-ED88-4B8C-57B6337D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9F451-0590-FBB2-B31A-EED829A37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432DD-695E-5EB8-B8B5-56F565BA9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016DFB-E5C1-4463-9953-CBFD8A2A4347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9EDCD-DA86-DC03-3ACA-5A484067E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CE0E3-A0CA-D11B-B9FC-B85A066C0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91AEBC-1D69-4924-BE14-BE627A329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4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AFD6F-8245-1987-9475-49E2B251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D477F-3FDE-8397-7A0E-C6BE881E7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D8C91-0969-0A75-FA7F-4387217E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8B7B45-292C-4F0F-BF84-1402C6E8B2CA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1E3BE-D158-D687-8940-46A66D98C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2D422-191C-D77D-69E1-E606773DB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907A3-407F-4222-B536-2108E08D0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93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834" y="176134"/>
            <a:ext cx="6639005" cy="73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834" y="1026257"/>
            <a:ext cx="6639005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833" y="4076519"/>
            <a:ext cx="1721224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363" y="4076519"/>
            <a:ext cx="2335946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86615" y="4076519"/>
            <a:ext cx="1721224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2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26" Type="http://schemas.openxmlformats.org/officeDocument/2006/relationships/image" Target="../media/image32.jpg"/><Relationship Id="rId21" Type="http://schemas.openxmlformats.org/officeDocument/2006/relationships/image" Target="../media/image27.jpg"/><Relationship Id="rId34" Type="http://schemas.openxmlformats.org/officeDocument/2006/relationships/image" Target="../media/image40.jp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17" Type="http://schemas.openxmlformats.org/officeDocument/2006/relationships/image" Target="../media/image23.jpg"/><Relationship Id="rId25" Type="http://schemas.openxmlformats.org/officeDocument/2006/relationships/image" Target="../media/image31.jpg"/><Relationship Id="rId33" Type="http://schemas.openxmlformats.org/officeDocument/2006/relationships/image" Target="../media/image39.jpg"/><Relationship Id="rId38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29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nfo@wendyallendesigns.co.uk" TargetMode="External"/><Relationship Id="rId11" Type="http://schemas.openxmlformats.org/officeDocument/2006/relationships/image" Target="../media/image17.JPG"/><Relationship Id="rId24" Type="http://schemas.openxmlformats.org/officeDocument/2006/relationships/image" Target="../media/image30.png"/><Relationship Id="rId32" Type="http://schemas.openxmlformats.org/officeDocument/2006/relationships/image" Target="../media/image38.jpg"/><Relationship Id="rId37" Type="http://schemas.openxmlformats.org/officeDocument/2006/relationships/image" Target="../media/image43.JPG"/><Relationship Id="rId5" Type="http://schemas.openxmlformats.org/officeDocument/2006/relationships/image" Target="../media/image5.png"/><Relationship Id="rId15" Type="http://schemas.openxmlformats.org/officeDocument/2006/relationships/image" Target="../media/image21.jpg"/><Relationship Id="rId23" Type="http://schemas.openxmlformats.org/officeDocument/2006/relationships/image" Target="../media/image29.png"/><Relationship Id="rId28" Type="http://schemas.openxmlformats.org/officeDocument/2006/relationships/image" Target="../media/image34.jpg"/><Relationship Id="rId36" Type="http://schemas.openxmlformats.org/officeDocument/2006/relationships/image" Target="../media/image42.JPG"/><Relationship Id="rId10" Type="http://schemas.openxmlformats.org/officeDocument/2006/relationships/image" Target="../media/image16.JPG"/><Relationship Id="rId19" Type="http://schemas.openxmlformats.org/officeDocument/2006/relationships/image" Target="../media/image25.jpg"/><Relationship Id="rId31" Type="http://schemas.openxmlformats.org/officeDocument/2006/relationships/image" Target="../media/image37.JPG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20.jpg"/><Relationship Id="rId22" Type="http://schemas.openxmlformats.org/officeDocument/2006/relationships/image" Target="../media/image28.jpg"/><Relationship Id="rId27" Type="http://schemas.openxmlformats.org/officeDocument/2006/relationships/image" Target="../media/image33.jpg"/><Relationship Id="rId30" Type="http://schemas.openxmlformats.org/officeDocument/2006/relationships/image" Target="../media/image36.jpg"/><Relationship Id="rId35" Type="http://schemas.openxmlformats.org/officeDocument/2006/relationships/image" Target="../media/image41.JPG"/><Relationship Id="rId8" Type="http://schemas.openxmlformats.org/officeDocument/2006/relationships/image" Target="../media/image14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8C8F0B-8AE9-EA0C-E339-39CA88825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EEA853-EF30-3894-1D29-27B03E1D5265}"/>
              </a:ext>
            </a:extLst>
          </p:cNvPr>
          <p:cNvSpPr/>
          <p:nvPr/>
        </p:nvSpPr>
        <p:spPr>
          <a:xfrm>
            <a:off x="333073" y="336455"/>
            <a:ext cx="3370710" cy="1307618"/>
          </a:xfrm>
          <a:custGeom>
            <a:avLst/>
            <a:gdLst/>
            <a:ahLst/>
            <a:cxnLst/>
            <a:rect l="l" t="t" r="r" b="b"/>
            <a:pathLst>
              <a:path w="6737523" h="2690000">
                <a:moveTo>
                  <a:pt x="0" y="0"/>
                </a:moveTo>
                <a:lnTo>
                  <a:pt x="6737524" y="0"/>
                </a:lnTo>
                <a:lnTo>
                  <a:pt x="6737524" y="2690000"/>
                </a:lnTo>
                <a:lnTo>
                  <a:pt x="0" y="269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7459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4919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2378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9837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87297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24756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62215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99675" algn="l" defTabSz="674919" rtl="0" eaLnBrk="1" latinLnBrk="0" hangingPunct="1">
              <a:defRPr sz="13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749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5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AE62EB6-85CC-A8C1-3795-6447B7F60A25}"/>
              </a:ext>
            </a:extLst>
          </p:cNvPr>
          <p:cNvGrpSpPr/>
          <p:nvPr/>
        </p:nvGrpSpPr>
        <p:grpSpPr>
          <a:xfrm>
            <a:off x="2048282" y="2692974"/>
            <a:ext cx="8102482" cy="3403025"/>
            <a:chOff x="0" y="-104978"/>
            <a:chExt cx="16845160" cy="7027686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82417507-A683-56A0-65CF-E67EB78799EA}"/>
                </a:ext>
              </a:extLst>
            </p:cNvPr>
            <p:cNvGrpSpPr/>
            <p:nvPr/>
          </p:nvGrpSpPr>
          <p:grpSpPr>
            <a:xfrm>
              <a:off x="0" y="-104978"/>
              <a:ext cx="16845160" cy="7027686"/>
              <a:chOff x="0" y="-28575"/>
              <a:chExt cx="4585250" cy="191293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1CD2FB97-44CC-A4E6-BF7F-71E72018A66A}"/>
                  </a:ext>
                </a:extLst>
              </p:cNvPr>
              <p:cNvSpPr/>
              <p:nvPr/>
            </p:nvSpPr>
            <p:spPr>
              <a:xfrm>
                <a:off x="678242" y="788846"/>
                <a:ext cx="3188422" cy="1095514"/>
              </a:xfrm>
              <a:custGeom>
                <a:avLst/>
                <a:gdLst/>
                <a:ahLst/>
                <a:cxnLst/>
                <a:rect l="l" t="t" r="r" b="b"/>
                <a:pathLst>
                  <a:path w="4585250" h="1884360">
                    <a:moveTo>
                      <a:pt x="9682" y="0"/>
                    </a:moveTo>
                    <a:lnTo>
                      <a:pt x="4575568" y="0"/>
                    </a:lnTo>
                    <a:cubicBezTo>
                      <a:pt x="4580915" y="0"/>
                      <a:pt x="4585250" y="4335"/>
                      <a:pt x="4585250" y="9682"/>
                    </a:cubicBezTo>
                    <a:lnTo>
                      <a:pt x="4585250" y="1874678"/>
                    </a:lnTo>
                    <a:cubicBezTo>
                      <a:pt x="4585250" y="1877246"/>
                      <a:pt x="4584230" y="1879709"/>
                      <a:pt x="4582414" y="1881524"/>
                    </a:cubicBezTo>
                    <a:cubicBezTo>
                      <a:pt x="4580599" y="1883340"/>
                      <a:pt x="4578136" y="1884360"/>
                      <a:pt x="4575568" y="1884360"/>
                    </a:cubicBezTo>
                    <a:lnTo>
                      <a:pt x="9682" y="1884360"/>
                    </a:lnTo>
                    <a:cubicBezTo>
                      <a:pt x="4335" y="1884360"/>
                      <a:pt x="0" y="1880025"/>
                      <a:pt x="0" y="1874678"/>
                    </a:cubicBezTo>
                    <a:lnTo>
                      <a:pt x="0" y="9682"/>
                    </a:lnTo>
                    <a:cubicBezTo>
                      <a:pt x="0" y="7114"/>
                      <a:pt x="1020" y="4651"/>
                      <a:pt x="2836" y="2836"/>
                    </a:cubicBezTo>
                    <a:cubicBezTo>
                      <a:pt x="4651" y="1020"/>
                      <a:pt x="7114" y="0"/>
                      <a:pt x="9682" y="0"/>
                    </a:cubicBezTo>
                    <a:close/>
                  </a:path>
                </a:pathLst>
              </a:custGeom>
              <a:solidFill>
                <a:srgbClr val="009CDE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7459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4919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12378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9837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7297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24756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62215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99675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7491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5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DA4AE4FE-705B-D3E1-FBB3-5AE9C7835906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4585250" cy="1912935"/>
              </a:xfrm>
              <a:prstGeom prst="rect">
                <a:avLst/>
              </a:prstGeom>
            </p:spPr>
            <p:txBody>
              <a:bodyPr lIns="22747" tIns="22747" rIns="22747" bIns="22747" rtlCol="0" anchor="ctr"/>
              <a:lstStyle>
                <a:defPPr>
                  <a:defRPr lang="en-US"/>
                </a:defPPr>
                <a:lvl1pPr marL="0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7459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4919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12378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9837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7297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24756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62215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99675" algn="l" defTabSz="674919" rtl="0" eaLnBrk="1" latinLnBrk="0" hangingPunct="1">
                  <a:defRPr sz="132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74919" rtl="0" eaLnBrk="1" fontAlgn="auto" latinLnBrk="0" hangingPunct="1">
                  <a:lnSpc>
                    <a:spcPts val="1253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5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9CFE0DC-1D02-BCE5-E0E5-D6C7E754A0D6}"/>
                </a:ext>
              </a:extLst>
            </p:cNvPr>
            <p:cNvSpPr txBox="1"/>
            <p:nvPr/>
          </p:nvSpPr>
          <p:spPr>
            <a:xfrm>
              <a:off x="957568" y="3408864"/>
              <a:ext cx="14920683" cy="13260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37459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74919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12378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49837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87297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24756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62215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699675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74919" rtl="0" eaLnBrk="1" fontAlgn="auto" latinLnBrk="0" hangingPunct="1">
                <a:lnSpc>
                  <a:spcPts val="4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91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ffra 1"/>
                  <a:ea typeface="Effra 1"/>
                  <a:cs typeface="Effra 1"/>
                  <a:sym typeface="Effra 1"/>
                </a:rPr>
                <a:t>Annual Forum 2026 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80E48E70-5FD0-39F8-E3F7-01A5DE10BE73}"/>
                </a:ext>
              </a:extLst>
            </p:cNvPr>
            <p:cNvSpPr txBox="1"/>
            <p:nvPr/>
          </p:nvSpPr>
          <p:spPr>
            <a:xfrm>
              <a:off x="660540" y="5404720"/>
              <a:ext cx="15514744" cy="9480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37459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74919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12378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49837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87297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24756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62215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699675" algn="l" defTabSz="674919" rtl="0" eaLnBrk="1" latinLnBrk="0" hangingPunct="1">
                <a:defRPr sz="132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74919" rtl="0" eaLnBrk="1" fontAlgn="auto" latinLnBrk="0" hangingPunct="1">
                <a:lnSpc>
                  <a:spcPts val="35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2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ffra 2"/>
                  <a:ea typeface="Effra 2"/>
                  <a:cs typeface="Effra 2"/>
                  <a:sym typeface="Effra 2"/>
                </a:rPr>
                <a:t>Quick fire session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63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C0E7-2112-9ECA-9127-AE239B67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1AD73-832C-4D0B-1D64-3D11E63B4501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D95BCA6-6C13-0A71-491D-8F1AC5E05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  <p:pic>
        <p:nvPicPr>
          <p:cNvPr id="8" name="Picture 7" descr="A blue and white waves&#10;&#10;AI-generated content may be incorrect.">
            <a:extLst>
              <a:ext uri="{FF2B5EF4-FFF2-40B4-BE49-F238E27FC236}">
                <a16:creationId xmlns:a16="http://schemas.microsoft.com/office/drawing/2014/main" id="{7F21A2C1-F722-D240-6A0E-038475674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9B6B78CA-8A71-3B4A-28F7-7EB254B0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1342A4-F181-665E-B73A-DCFF8FEE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72675" cy="1325563"/>
          </a:xfrm>
        </p:spPr>
        <p:txBody>
          <a:bodyPr/>
          <a:lstStyle/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5479-336F-AE3E-FDAC-EE82AEE7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726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9E9FE6-B919-3419-A28C-6726CDEFB4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8" y="326896"/>
            <a:ext cx="10930978" cy="628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8137-934D-F647-26F1-77E038231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66" y="1"/>
            <a:ext cx="8827189" cy="185327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5363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Green Vale    </a:t>
            </a:r>
            <a:r>
              <a:rPr lang="en-GB" sz="3600" b="1" dirty="0">
                <a:solidFill>
                  <a:schemeClr val="accent3"/>
                </a:solidFill>
              </a:rPr>
              <a:t>Sylvia &amp; Jeremy Wyatt</a:t>
            </a:r>
            <a:br>
              <a:rPr lang="en-GB" sz="3575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en-GB" sz="2600" b="1" dirty="0">
                <a:solidFill>
                  <a:schemeClr val="accent3"/>
                </a:solidFill>
                <a:latin typeface="+mn-lt"/>
              </a:rPr>
              <a:t>Building climate resilience across Pewsey Vale</a:t>
            </a:r>
            <a:br>
              <a:rPr lang="en-GB" sz="2600" b="1" dirty="0">
                <a:latin typeface="+mn-lt"/>
              </a:rPr>
            </a:br>
            <a:endParaRPr lang="en-GB" sz="3575" b="1" dirty="0">
              <a:latin typeface="+mn-lt"/>
            </a:endParaRPr>
          </a:p>
        </p:txBody>
      </p:sp>
      <p:pic>
        <p:nvPicPr>
          <p:cNvPr id="4" name="Picture 3" descr="A green valley emblem featuring a tree, waves, a horse, and a tractor.">
            <a:extLst>
              <a:ext uri="{FF2B5EF4-FFF2-40B4-BE49-F238E27FC236}">
                <a16:creationId xmlns:a16="http://schemas.microsoft.com/office/drawing/2014/main" id="{B86D90C6-FCD9-634A-6323-5605C542F8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92"/>
          <a:stretch>
            <a:fillRect/>
          </a:stretch>
        </p:blipFill>
        <p:spPr bwMode="auto">
          <a:xfrm>
            <a:off x="8798987" y="286402"/>
            <a:ext cx="2442262" cy="1853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941E4C-D2AE-58DA-7C0F-939E455F7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987" y="5704830"/>
            <a:ext cx="2290779" cy="1120238"/>
          </a:xfrm>
          <a:prstGeom prst="rect">
            <a:avLst/>
          </a:prstGeom>
        </p:spPr>
      </p:pic>
      <p:pic>
        <p:nvPicPr>
          <p:cNvPr id="7" name="Picture 6" descr="A close-up of a logo&#10;&#10;AI-generated content may be incorrect.">
            <a:extLst>
              <a:ext uri="{FF2B5EF4-FFF2-40B4-BE49-F238E27FC236}">
                <a16:creationId xmlns:a16="http://schemas.microsoft.com/office/drawing/2014/main" id="{A5423554-96CD-B02E-6D00-CBB2B8A4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270" y="4830254"/>
            <a:ext cx="2240572" cy="1102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77E53-17A3-B056-ACD1-C6AF294A6A26}"/>
              </a:ext>
            </a:extLst>
          </p:cNvPr>
          <p:cNvSpPr txBox="1"/>
          <p:nvPr/>
        </p:nvSpPr>
        <p:spPr>
          <a:xfrm>
            <a:off x="645864" y="2160231"/>
            <a:ext cx="4307136" cy="25085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Background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Community Fund lottery funding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Hosted by PCAP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Started 5 years ago with Great Green Bedwyn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Scaled from 1300 people to 18000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9DD887-9D72-CFD5-0DFA-CBCFFC7919BF}"/>
              </a:ext>
            </a:extLst>
          </p:cNvPr>
          <p:cNvSpPr txBox="1"/>
          <p:nvPr/>
        </p:nvSpPr>
        <p:spPr>
          <a:xfrm>
            <a:off x="6045016" y="2193264"/>
            <a:ext cx="4977368" cy="25085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How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Win-win - Sharing knowledge &amp; lessons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R&amp;D – rob &amp; duplicate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Finding local champions</a:t>
            </a:r>
          </a:p>
          <a:p>
            <a:pPr marL="278606" marR="0" lvl="0" indent="-278606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Visits, Expert talks and Workshops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=&gt; Connecting people with solutions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1B4550-19DF-91F0-F3EA-6EAE40BD38F0}"/>
              </a:ext>
            </a:extLst>
          </p:cNvPr>
          <p:cNvGrpSpPr/>
          <p:nvPr/>
        </p:nvGrpSpPr>
        <p:grpSpPr>
          <a:xfrm>
            <a:off x="-6773" y="1476375"/>
            <a:ext cx="8953500" cy="4891493"/>
            <a:chOff x="530015" y="1574429"/>
            <a:chExt cx="9678692" cy="5283571"/>
          </a:xfrm>
        </p:grpSpPr>
        <p:pic>
          <p:nvPicPr>
            <p:cNvPr id="9" name="Content Placeholder 8">
              <a:extLst>
                <a:ext uri="{FF2B5EF4-FFF2-40B4-BE49-F238E27FC236}">
                  <a16:creationId xmlns:a16="http://schemas.microsoft.com/office/drawing/2014/main" id="{B21E203E-15A8-0AA8-2D56-2DEFEC105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8" b="6775"/>
            <a:stretch>
              <a:fillRect/>
            </a:stretch>
          </p:blipFill>
          <p:spPr>
            <a:xfrm>
              <a:off x="666557" y="1574429"/>
              <a:ext cx="9542150" cy="5283571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8BF971D-4CD8-6411-1419-15637A510A42}"/>
                </a:ext>
              </a:extLst>
            </p:cNvPr>
            <p:cNvGrpSpPr/>
            <p:nvPr/>
          </p:nvGrpSpPr>
          <p:grpSpPr>
            <a:xfrm>
              <a:off x="530015" y="2158625"/>
              <a:ext cx="8921444" cy="3807184"/>
              <a:chOff x="283232" y="1102788"/>
              <a:chExt cx="9219812" cy="440861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163C50-B539-AEA2-00E2-720090B4D0D2}"/>
                  </a:ext>
                </a:extLst>
              </p:cNvPr>
              <p:cNvSpPr txBox="1"/>
              <p:nvPr/>
            </p:nvSpPr>
            <p:spPr>
              <a:xfrm>
                <a:off x="6354305" y="2553275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Great Bedwyn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451F02-E1AE-1203-AC59-C219DD9D3268}"/>
                  </a:ext>
                </a:extLst>
              </p:cNvPr>
              <p:cNvSpPr txBox="1"/>
              <p:nvPr/>
            </p:nvSpPr>
            <p:spPr>
              <a:xfrm>
                <a:off x="3264977" y="3678286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Pewsey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434D2A-9009-7640-0CA1-6D433CB286D8}"/>
                  </a:ext>
                </a:extLst>
              </p:cNvPr>
              <p:cNvSpPr txBox="1"/>
              <p:nvPr/>
            </p:nvSpPr>
            <p:spPr>
              <a:xfrm>
                <a:off x="8030705" y="1272065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Hungerford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8881EF-EA60-B97F-BD15-5548630F0606}"/>
                  </a:ext>
                </a:extLst>
              </p:cNvPr>
              <p:cNvSpPr txBox="1"/>
              <p:nvPr/>
            </p:nvSpPr>
            <p:spPr>
              <a:xfrm>
                <a:off x="3696346" y="1102788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Marlborough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A3A4B7-A2E6-C9F3-CC42-D7C04A54749C}"/>
                  </a:ext>
                </a:extLst>
              </p:cNvPr>
              <p:cNvSpPr txBox="1"/>
              <p:nvPr/>
            </p:nvSpPr>
            <p:spPr>
              <a:xfrm>
                <a:off x="283232" y="3307468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&lt;&lt;Devizes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C4444B-9BAF-C617-E5A5-2D5C4FC3E384}"/>
                  </a:ext>
                </a:extLst>
              </p:cNvPr>
              <p:cNvSpPr txBox="1"/>
              <p:nvPr/>
            </p:nvSpPr>
            <p:spPr>
              <a:xfrm>
                <a:off x="5154477" y="3646021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Burbage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19D853A-DA43-4879-0927-314101315DE3}"/>
                  </a:ext>
                </a:extLst>
              </p:cNvPr>
              <p:cNvSpPr txBox="1"/>
              <p:nvPr/>
            </p:nvSpPr>
            <p:spPr>
              <a:xfrm>
                <a:off x="1875295" y="4806334"/>
                <a:ext cx="1472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Rushall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FA75B3-1148-C882-CFD7-959C2019CFF4}"/>
                  </a:ext>
                </a:extLst>
              </p:cNvPr>
              <p:cNvSpPr txBox="1"/>
              <p:nvPr/>
            </p:nvSpPr>
            <p:spPr>
              <a:xfrm>
                <a:off x="5154477" y="4834246"/>
                <a:ext cx="1603201" cy="677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Collingbourne Ducis</a:t>
                </a: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13E4372-8F3D-991A-658C-75023275DFC5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2" name="Picture 21" descr="A blue and white logo&#10;&#10;AI-generated content may be incorrect.">
            <a:extLst>
              <a:ext uri="{FF2B5EF4-FFF2-40B4-BE49-F238E27FC236}">
                <a16:creationId xmlns:a16="http://schemas.microsoft.com/office/drawing/2014/main" id="{5EDB3A5D-0600-C918-1CB6-4E69C482DF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pic>
        <p:nvPicPr>
          <p:cNvPr id="24" name="Picture 23" descr="A blue and white waves&#10;&#10;AI-generated content may be incorrect.">
            <a:extLst>
              <a:ext uri="{FF2B5EF4-FFF2-40B4-BE49-F238E27FC236}">
                <a16:creationId xmlns:a16="http://schemas.microsoft.com/office/drawing/2014/main" id="{BB96B9D9-AA97-E8C8-8808-09C97093D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26" name="Picture 2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1388C57E-968A-59D6-E99A-BA6F09CA0E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8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55ECB3D8-03B4-543C-14AB-39D37A297845}"/>
              </a:ext>
            </a:extLst>
          </p:cNvPr>
          <p:cNvSpPr txBox="1"/>
          <p:nvPr/>
        </p:nvSpPr>
        <p:spPr>
          <a:xfrm>
            <a:off x="8721875" y="550183"/>
            <a:ext cx="2242730" cy="36933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Green Open Homes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403E12-07A4-3B92-1729-CD42505BF787}"/>
              </a:ext>
            </a:extLst>
          </p:cNvPr>
          <p:cNvSpPr txBox="1"/>
          <p:nvPr/>
        </p:nvSpPr>
        <p:spPr>
          <a:xfrm>
            <a:off x="7861089" y="1917282"/>
            <a:ext cx="1932965" cy="36933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Better Insulation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A8E8B62-1E44-5D34-C744-B0B3937ED96F}"/>
              </a:ext>
            </a:extLst>
          </p:cNvPr>
          <p:cNvCxnSpPr>
            <a:stCxn id="15" idx="3"/>
            <a:endCxn id="18" idx="1"/>
          </p:cNvCxnSpPr>
          <p:nvPr/>
        </p:nvCxnSpPr>
        <p:spPr>
          <a:xfrm>
            <a:off x="3310180" y="737500"/>
            <a:ext cx="4573992" cy="429912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F9ED8C-A867-F05B-0B08-A7B444DD662F}"/>
              </a:ext>
            </a:extLst>
          </p:cNvPr>
          <p:cNvCxnSpPr>
            <a:cxnSpLocks/>
            <a:stCxn id="7" idx="3"/>
            <a:endCxn id="31" idx="1"/>
          </p:cNvCxnSpPr>
          <p:nvPr/>
        </p:nvCxnSpPr>
        <p:spPr>
          <a:xfrm>
            <a:off x="2258354" y="1232065"/>
            <a:ext cx="5602735" cy="869883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11F3941-4EA2-4EC2-2E49-411DCE3700DC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 flipV="1">
            <a:off x="3310180" y="734849"/>
            <a:ext cx="5411695" cy="2651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92F2993-B236-3F5A-8547-E4530B322AA6}"/>
              </a:ext>
            </a:extLst>
          </p:cNvPr>
          <p:cNvCxnSpPr>
            <a:cxnSpLocks/>
            <a:stCxn id="16" idx="3"/>
            <a:endCxn id="167" idx="1"/>
          </p:cNvCxnSpPr>
          <p:nvPr/>
        </p:nvCxnSpPr>
        <p:spPr>
          <a:xfrm flipV="1">
            <a:off x="2324526" y="678435"/>
            <a:ext cx="4826443" cy="1591702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06A941-B1BD-EA9D-4555-102470791D51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2258354" y="1232065"/>
            <a:ext cx="5204712" cy="416977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231872C-D0AF-5864-E2E8-D61604083368}"/>
              </a:ext>
            </a:extLst>
          </p:cNvPr>
          <p:cNvCxnSpPr>
            <a:cxnSpLocks/>
            <a:stCxn id="4" idx="3"/>
            <a:endCxn id="23" idx="1"/>
          </p:cNvCxnSpPr>
          <p:nvPr/>
        </p:nvCxnSpPr>
        <p:spPr>
          <a:xfrm flipV="1">
            <a:off x="2546317" y="2972207"/>
            <a:ext cx="4916749" cy="235990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B940C23-6BC5-54C6-FA84-66D1B34C6E7E}"/>
              </a:ext>
            </a:extLst>
          </p:cNvPr>
          <p:cNvCxnSpPr>
            <a:cxnSpLocks/>
            <a:stCxn id="4" idx="3"/>
            <a:endCxn id="24" idx="1"/>
          </p:cNvCxnSpPr>
          <p:nvPr/>
        </p:nvCxnSpPr>
        <p:spPr>
          <a:xfrm>
            <a:off x="2546317" y="3208197"/>
            <a:ext cx="5547532" cy="201621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FBC9B68-3F82-D6B7-6AF1-D71AB08B6FB8}"/>
              </a:ext>
            </a:extLst>
          </p:cNvPr>
          <p:cNvCxnSpPr>
            <a:cxnSpLocks/>
            <a:stCxn id="4" idx="3"/>
            <a:endCxn id="25" idx="1"/>
          </p:cNvCxnSpPr>
          <p:nvPr/>
        </p:nvCxnSpPr>
        <p:spPr>
          <a:xfrm>
            <a:off x="2546317" y="3208197"/>
            <a:ext cx="4962083" cy="631736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5ED9DC6-A530-E2C8-364A-0B63EA24DE39}"/>
              </a:ext>
            </a:extLst>
          </p:cNvPr>
          <p:cNvCxnSpPr>
            <a:cxnSpLocks/>
            <a:stCxn id="17" idx="3"/>
            <a:endCxn id="21" idx="1"/>
          </p:cNvCxnSpPr>
          <p:nvPr/>
        </p:nvCxnSpPr>
        <p:spPr>
          <a:xfrm flipV="1">
            <a:off x="2906800" y="2526093"/>
            <a:ext cx="4558315" cy="1173916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71BD3F5-9E03-28E6-3F2B-11133F1FB650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 flipV="1">
            <a:off x="2513808" y="2526093"/>
            <a:ext cx="4951307" cy="1750037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63696BF-A987-8BB6-3031-22BB9EBE3EEC}"/>
              </a:ext>
            </a:extLst>
          </p:cNvPr>
          <p:cNvCxnSpPr>
            <a:cxnSpLocks/>
            <a:stCxn id="22" idx="3"/>
            <a:endCxn id="27" idx="1"/>
          </p:cNvCxnSpPr>
          <p:nvPr/>
        </p:nvCxnSpPr>
        <p:spPr>
          <a:xfrm>
            <a:off x="2294453" y="2717806"/>
            <a:ext cx="5213077" cy="1570129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18E7906-7250-C126-C7DC-2DA4D6D4E04C}"/>
              </a:ext>
            </a:extLst>
          </p:cNvPr>
          <p:cNvSpPr txBox="1"/>
          <p:nvPr/>
        </p:nvSpPr>
        <p:spPr>
          <a:xfrm>
            <a:off x="7884172" y="982746"/>
            <a:ext cx="1869743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Infrared surveys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271E7C-C274-C7FB-B437-DF3C275799E8}"/>
              </a:ext>
            </a:extLst>
          </p:cNvPr>
          <p:cNvSpPr txBox="1"/>
          <p:nvPr/>
        </p:nvSpPr>
        <p:spPr>
          <a:xfrm>
            <a:off x="7463066" y="1464376"/>
            <a:ext cx="3149260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Funding (Warm &amp; Safe Wilts)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12634A-8D56-3CF6-1DD1-ADC835D131BE}"/>
              </a:ext>
            </a:extLst>
          </p:cNvPr>
          <p:cNvSpPr txBox="1"/>
          <p:nvPr/>
        </p:nvSpPr>
        <p:spPr>
          <a:xfrm>
            <a:off x="7465115" y="2341427"/>
            <a:ext cx="2771080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Water quality monitoring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4005C-CBDC-F36C-5392-CBF27CF339AB}"/>
              </a:ext>
            </a:extLst>
          </p:cNvPr>
          <p:cNvSpPr txBox="1"/>
          <p:nvPr/>
        </p:nvSpPr>
        <p:spPr>
          <a:xfrm>
            <a:off x="7463066" y="2787541"/>
            <a:ext cx="1634871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Flood Busters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6ED82-12CB-9B22-B4CD-2B7EB1A863EE}"/>
              </a:ext>
            </a:extLst>
          </p:cNvPr>
          <p:cNvSpPr txBox="1"/>
          <p:nvPr/>
        </p:nvSpPr>
        <p:spPr>
          <a:xfrm>
            <a:off x="8093849" y="3225152"/>
            <a:ext cx="2038313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Flooding leaflet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6D93DA-DBB1-8A7E-7FBC-43CDF4B6FBD4}"/>
              </a:ext>
            </a:extLst>
          </p:cNvPr>
          <p:cNvSpPr txBox="1"/>
          <p:nvPr/>
        </p:nvSpPr>
        <p:spPr>
          <a:xfrm>
            <a:off x="7508400" y="3655267"/>
            <a:ext cx="3071675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Rain gardens to slow run off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A51F78-9DD3-9302-E4E2-27B6A39C8C41}"/>
              </a:ext>
            </a:extLst>
          </p:cNvPr>
          <p:cNvSpPr txBox="1"/>
          <p:nvPr/>
        </p:nvSpPr>
        <p:spPr>
          <a:xfrm>
            <a:off x="7520042" y="5479369"/>
            <a:ext cx="2546723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iRecord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nature reports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B4E769-7F5F-F327-A2E1-FD0D0860C5F8}"/>
              </a:ext>
            </a:extLst>
          </p:cNvPr>
          <p:cNvSpPr txBox="1"/>
          <p:nvPr/>
        </p:nvSpPr>
        <p:spPr>
          <a:xfrm>
            <a:off x="7520042" y="4553253"/>
            <a:ext cx="1539845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Tree planting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BE09C5-9A9F-2936-5F35-F36E66466A5C}"/>
              </a:ext>
            </a:extLst>
          </p:cNvPr>
          <p:cNvSpPr txBox="1"/>
          <p:nvPr/>
        </p:nvSpPr>
        <p:spPr>
          <a:xfrm>
            <a:off x="7479262" y="6418081"/>
            <a:ext cx="2679067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Nature-friendly gardens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744783-2898-57A5-6402-94BF0BF00215}"/>
              </a:ext>
            </a:extLst>
          </p:cNvPr>
          <p:cNvSpPr txBox="1"/>
          <p:nvPr/>
        </p:nvSpPr>
        <p:spPr>
          <a:xfrm>
            <a:off x="7510210" y="5940480"/>
            <a:ext cx="2236831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Mow May &amp; June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61878-C442-C073-EC69-9767587E9493}"/>
              </a:ext>
            </a:extLst>
          </p:cNvPr>
          <p:cNvSpPr txBox="1"/>
          <p:nvPr/>
        </p:nvSpPr>
        <p:spPr>
          <a:xfrm>
            <a:off x="808918" y="3023531"/>
            <a:ext cx="1737399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Blocked drains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D6ECF-4DCD-AB22-3F5B-F8A00F170659}"/>
              </a:ext>
            </a:extLst>
          </p:cNvPr>
          <p:cNvSpPr txBox="1"/>
          <p:nvPr/>
        </p:nvSpPr>
        <p:spPr>
          <a:xfrm>
            <a:off x="808918" y="4091464"/>
            <a:ext cx="1704890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Polluted 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20D69B-D4F5-6EA9-C744-17423C082831}"/>
              </a:ext>
            </a:extLst>
          </p:cNvPr>
          <p:cNvSpPr txBox="1"/>
          <p:nvPr/>
        </p:nvSpPr>
        <p:spPr>
          <a:xfrm>
            <a:off x="808918" y="1047399"/>
            <a:ext cx="144943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Cold homes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8508B-1A41-16B7-F8B1-72B49465304C}"/>
              </a:ext>
            </a:extLst>
          </p:cNvPr>
          <p:cNvSpPr txBox="1"/>
          <p:nvPr/>
        </p:nvSpPr>
        <p:spPr>
          <a:xfrm>
            <a:off x="808918" y="1537728"/>
            <a:ext cx="222253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Homes overheating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7F6DE-BD61-FB4A-FD34-88FCF2A6390A}"/>
              </a:ext>
            </a:extLst>
          </p:cNvPr>
          <p:cNvSpPr txBox="1"/>
          <p:nvPr/>
        </p:nvSpPr>
        <p:spPr>
          <a:xfrm>
            <a:off x="808918" y="4636698"/>
            <a:ext cx="161877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Poor harvests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648A48-C85F-6FEF-6DB0-AD08643BDEA4}"/>
              </a:ext>
            </a:extLst>
          </p:cNvPr>
          <p:cNvSpPr txBox="1"/>
          <p:nvPr/>
        </p:nvSpPr>
        <p:spPr>
          <a:xfrm>
            <a:off x="808918" y="5154580"/>
            <a:ext cx="243368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Species disappearing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C6EA8F-1899-5762-3953-30B0A73906DB}"/>
              </a:ext>
            </a:extLst>
          </p:cNvPr>
          <p:cNvSpPr txBox="1"/>
          <p:nvPr/>
        </p:nvSpPr>
        <p:spPr>
          <a:xfrm>
            <a:off x="808918" y="552834"/>
            <a:ext cx="250126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Expensive energy bills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ACD43D-699A-43BF-6037-5128E0EE88A8}"/>
              </a:ext>
            </a:extLst>
          </p:cNvPr>
          <p:cNvSpPr txBox="1"/>
          <p:nvPr/>
        </p:nvSpPr>
        <p:spPr>
          <a:xfrm>
            <a:off x="808918" y="2085471"/>
            <a:ext cx="151560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Air Pollution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19591A-61C9-68DD-64D7-AF364223F6BD}"/>
              </a:ext>
            </a:extLst>
          </p:cNvPr>
          <p:cNvSpPr txBox="1"/>
          <p:nvPr/>
        </p:nvSpPr>
        <p:spPr>
          <a:xfrm>
            <a:off x="808918" y="3515343"/>
            <a:ext cx="2097882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wild swimming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F99886-C8AA-E957-EEE6-8252F24EEEE8}"/>
              </a:ext>
            </a:extLst>
          </p:cNvPr>
          <p:cNvSpPr txBox="1"/>
          <p:nvPr/>
        </p:nvSpPr>
        <p:spPr>
          <a:xfrm>
            <a:off x="808918" y="2533140"/>
            <a:ext cx="1485535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Farm run-off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A7EEE2-B0B1-9B11-0C03-AB77BE723036}"/>
              </a:ext>
            </a:extLst>
          </p:cNvPr>
          <p:cNvSpPr txBox="1"/>
          <p:nvPr/>
        </p:nvSpPr>
        <p:spPr>
          <a:xfrm>
            <a:off x="700074" y="-35118"/>
            <a:ext cx="2718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Local Problems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97A6FE3-64FD-D575-9BAE-22F93C1A693B}"/>
              </a:ext>
            </a:extLst>
          </p:cNvPr>
          <p:cNvSpPr txBox="1"/>
          <p:nvPr/>
        </p:nvSpPr>
        <p:spPr>
          <a:xfrm>
            <a:off x="7140530" y="-54777"/>
            <a:ext cx="3732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Community Solutions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78664CC4-0695-FFC2-3C5A-258275C35D1B}"/>
              </a:ext>
            </a:extLst>
          </p:cNvPr>
          <p:cNvCxnSpPr>
            <a:cxnSpLocks/>
            <a:stCxn id="22" idx="3"/>
            <a:endCxn id="21" idx="1"/>
          </p:cNvCxnSpPr>
          <p:nvPr/>
        </p:nvCxnSpPr>
        <p:spPr>
          <a:xfrm flipV="1">
            <a:off x="2294453" y="2526093"/>
            <a:ext cx="5170662" cy="191713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097DD6B-5263-960B-BC5A-4BBB279F2222}"/>
              </a:ext>
            </a:extLst>
          </p:cNvPr>
          <p:cNvSpPr txBox="1"/>
          <p:nvPr/>
        </p:nvSpPr>
        <p:spPr>
          <a:xfrm>
            <a:off x="808918" y="5668924"/>
            <a:ext cx="200882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Fewer pollinators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F58024-D030-01D6-A6F3-28997A54F54A}"/>
              </a:ext>
            </a:extLst>
          </p:cNvPr>
          <p:cNvSpPr txBox="1"/>
          <p:nvPr/>
        </p:nvSpPr>
        <p:spPr>
          <a:xfrm>
            <a:off x="7496100" y="5024055"/>
            <a:ext cx="2069797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Wildflower verges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403546D1-C54B-0F17-61B1-0EE7C0ACE4C3}"/>
              </a:ext>
            </a:extLst>
          </p:cNvPr>
          <p:cNvCxnSpPr>
            <a:cxnSpLocks/>
            <a:stCxn id="203" idx="3"/>
            <a:endCxn id="28" idx="1"/>
          </p:cNvCxnSpPr>
          <p:nvPr/>
        </p:nvCxnSpPr>
        <p:spPr>
          <a:xfrm flipV="1">
            <a:off x="2319909" y="4737919"/>
            <a:ext cx="5200133" cy="1665862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00F8504-A60C-3EBA-0B04-2B8811A5F0AF}"/>
              </a:ext>
            </a:extLst>
          </p:cNvPr>
          <p:cNvCxnSpPr>
            <a:cxnSpLocks/>
            <a:stCxn id="12" idx="3"/>
            <a:endCxn id="101" idx="1"/>
          </p:cNvCxnSpPr>
          <p:nvPr/>
        </p:nvCxnSpPr>
        <p:spPr>
          <a:xfrm>
            <a:off x="2427694" y="4821364"/>
            <a:ext cx="5068406" cy="387357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DD849470-37E2-7826-7A2A-760330AD1C66}"/>
              </a:ext>
            </a:extLst>
          </p:cNvPr>
          <p:cNvCxnSpPr>
            <a:cxnSpLocks/>
            <a:stCxn id="93" idx="3"/>
            <a:endCxn id="27" idx="1"/>
          </p:cNvCxnSpPr>
          <p:nvPr/>
        </p:nvCxnSpPr>
        <p:spPr>
          <a:xfrm flipV="1">
            <a:off x="2817738" y="4287935"/>
            <a:ext cx="4689792" cy="1565655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E5DE77A-9537-0A06-1A85-0868A91D3ACF}"/>
              </a:ext>
            </a:extLst>
          </p:cNvPr>
          <p:cNvCxnSpPr>
            <a:cxnSpLocks/>
            <a:stCxn id="14" idx="3"/>
            <a:endCxn id="26" idx="1"/>
          </p:cNvCxnSpPr>
          <p:nvPr/>
        </p:nvCxnSpPr>
        <p:spPr>
          <a:xfrm>
            <a:off x="3242598" y="5339246"/>
            <a:ext cx="4277444" cy="324789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5D80A37-5E69-1A7D-FBB7-4DA20D144ACE}"/>
              </a:ext>
            </a:extLst>
          </p:cNvPr>
          <p:cNvCxnSpPr>
            <a:cxnSpLocks/>
            <a:stCxn id="9" idx="3"/>
            <a:endCxn id="28" idx="1"/>
          </p:cNvCxnSpPr>
          <p:nvPr/>
        </p:nvCxnSpPr>
        <p:spPr>
          <a:xfrm>
            <a:off x="3031450" y="1722394"/>
            <a:ext cx="4488592" cy="3015525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7394609-ED56-2679-09FF-4149A58D9C9E}"/>
              </a:ext>
            </a:extLst>
          </p:cNvPr>
          <p:cNvCxnSpPr>
            <a:cxnSpLocks/>
            <a:stCxn id="93" idx="3"/>
            <a:endCxn id="29" idx="1"/>
          </p:cNvCxnSpPr>
          <p:nvPr/>
        </p:nvCxnSpPr>
        <p:spPr>
          <a:xfrm>
            <a:off x="2817738" y="5853590"/>
            <a:ext cx="4661524" cy="749157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CD97F91-9DDB-2F19-CFBD-32826C3E5E3C}"/>
              </a:ext>
            </a:extLst>
          </p:cNvPr>
          <p:cNvCxnSpPr>
            <a:cxnSpLocks/>
            <a:stCxn id="93" idx="3"/>
            <a:endCxn id="32" idx="1"/>
          </p:cNvCxnSpPr>
          <p:nvPr/>
        </p:nvCxnSpPr>
        <p:spPr>
          <a:xfrm>
            <a:off x="2817738" y="5853590"/>
            <a:ext cx="4692472" cy="271556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18158C14-FF69-2716-5A86-DB9458ADFF29}"/>
              </a:ext>
            </a:extLst>
          </p:cNvPr>
          <p:cNvSpPr txBox="1"/>
          <p:nvPr/>
        </p:nvSpPr>
        <p:spPr>
          <a:xfrm>
            <a:off x="7150969" y="493769"/>
            <a:ext cx="1343638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Lift sharing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B8753F-87AE-769E-3816-64225F6F4D18}"/>
              </a:ext>
            </a:extLst>
          </p:cNvPr>
          <p:cNvSpPr txBox="1"/>
          <p:nvPr/>
        </p:nvSpPr>
        <p:spPr>
          <a:xfrm>
            <a:off x="7507530" y="4103269"/>
            <a:ext cx="1455014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Cover crops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1861621-2861-276F-E13E-49AC9844CB85}"/>
              </a:ext>
            </a:extLst>
          </p:cNvPr>
          <p:cNvSpPr txBox="1"/>
          <p:nvPr/>
        </p:nvSpPr>
        <p:spPr>
          <a:xfrm>
            <a:off x="808918" y="6219115"/>
            <a:ext cx="151099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Loss of birds</a:t>
            </a:r>
          </a:p>
        </p:txBody>
      </p: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66944D3D-5CAC-698A-EEDA-B9FC8329C885}"/>
              </a:ext>
            </a:extLst>
          </p:cNvPr>
          <p:cNvCxnSpPr>
            <a:cxnSpLocks/>
            <a:stCxn id="203" idx="3"/>
            <a:endCxn id="29" idx="1"/>
          </p:cNvCxnSpPr>
          <p:nvPr/>
        </p:nvCxnSpPr>
        <p:spPr>
          <a:xfrm>
            <a:off x="2319909" y="6403781"/>
            <a:ext cx="5159353" cy="198966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8" name="Picture 257" descr="Angus Hitchmough - Head of Data Science and Modelling | Statistician at DEFRA | LinkedIn">
            <a:extLst>
              <a:ext uri="{FF2B5EF4-FFF2-40B4-BE49-F238E27FC236}">
                <a16:creationId xmlns:a16="http://schemas.microsoft.com/office/drawing/2014/main" id="{4E825520-2B5B-6C64-3CAD-92D8D228E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066" y="3942379"/>
            <a:ext cx="2962400" cy="1960412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3C1A220D-E2EC-DD05-B90E-B3A4DC6A7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02" y="1531569"/>
            <a:ext cx="4789261" cy="23616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6B69E7-FF01-6430-BCB4-E90CD9498799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8" name="Picture 7" descr="A blue and white logo&#10;&#10;AI-generated content may be incorrect.">
            <a:extLst>
              <a:ext uri="{FF2B5EF4-FFF2-40B4-BE49-F238E27FC236}">
                <a16:creationId xmlns:a16="http://schemas.microsoft.com/office/drawing/2014/main" id="{0D57A134-2F01-B084-FF3D-ADAF91F7C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pic>
        <p:nvPicPr>
          <p:cNvPr id="11" name="Picture 10" descr="A blue and white waves&#10;&#10;AI-generated content may be incorrect.">
            <a:extLst>
              <a:ext uri="{FF2B5EF4-FFF2-40B4-BE49-F238E27FC236}">
                <a16:creationId xmlns:a16="http://schemas.microsoft.com/office/drawing/2014/main" id="{D53D0C3C-A413-0E42-BBEF-68A4294A9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30" name="Picture 29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A18E535-2766-E3C5-1348-F865C0420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4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2" grpId="0" animBg="1"/>
      <p:bldP spid="4" grpId="0" animBg="1"/>
      <p:bldP spid="5" grpId="0" animBg="1"/>
      <p:bldP spid="7" grpId="0" animBg="1"/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93" grpId="0" animBg="1"/>
      <p:bldP spid="101" grpId="0" animBg="1"/>
      <p:bldP spid="167" grpId="0" animBg="1"/>
      <p:bldP spid="27" grpId="0" animBg="1"/>
      <p:bldP spid="20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C0E7-2112-9ECA-9127-AE239B67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5479-336F-AE3E-FDAC-EE82AEE75444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838200" y="1825624"/>
            <a:ext cx="10225028" cy="4663044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Climate. Resilience? Accept. 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Access for All – Accessibility   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Retrofit </a:t>
            </a:r>
            <a:r>
              <a:rPr lang="en-GB" dirty="0" err="1">
                <a:latin typeface="Effra" panose="020B0503020203020204" pitchFamily="34" charset="0"/>
                <a:cs typeface="Effra" panose="020B0503020203020204" pitchFamily="34" charset="0"/>
              </a:rPr>
              <a:t>SuDS</a:t>
            </a: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– Nature, Water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Importance of Care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Do small things. Repeat.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Less Tap Water = Less Cost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Less Carbon = Less Cost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Less Paving, More Roots</a:t>
            </a:r>
          </a:p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Local Growers, Less Transport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1AD73-832C-4D0B-1D64-3D11E63B4501}"/>
              </a:ext>
            </a:extLst>
          </p:cNvPr>
          <p:cNvSpPr txBox="1"/>
          <p:nvPr/>
        </p:nvSpPr>
        <p:spPr>
          <a:xfrm>
            <a:off x="11172418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D95BCA6-6C13-0A71-491D-8F1AC5E05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  <p:pic>
        <p:nvPicPr>
          <p:cNvPr id="8" name="Picture 7" descr="A blue and white waves&#10;&#10;AI-generated content may be incorrect.">
            <a:extLst>
              <a:ext uri="{FF2B5EF4-FFF2-40B4-BE49-F238E27FC236}">
                <a16:creationId xmlns:a16="http://schemas.microsoft.com/office/drawing/2014/main" id="{7F21A2C1-F722-D240-6A0E-038475674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9B6B78CA-8A71-3B4A-28F7-7EB254B0A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1342A4-F181-665E-B73A-DCFF8FEE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•	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  <a:latin typeface="Effra" panose="020B0503020203020204" pitchFamily="34" charset="0"/>
                <a:cs typeface="Effra" panose="020B0503020203020204" pitchFamily="34" charset="0"/>
              </a:rPr>
              <a:t>Rain</a:t>
            </a: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  <a:r>
              <a:rPr lang="en-GB" b="1" dirty="0">
                <a:solidFill>
                  <a:srgbClr val="00B050"/>
                </a:solidFill>
                <a:latin typeface="Effra" panose="020B0503020203020204" pitchFamily="34" charset="0"/>
                <a:cs typeface="Effra" panose="020B0503020203020204" pitchFamily="34" charset="0"/>
              </a:rPr>
              <a:t>Gardens</a:t>
            </a: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&amp; Sustainable Drainage</a:t>
            </a:r>
            <a:b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</a:b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	Wendy Allen </a:t>
            </a:r>
            <a:r>
              <a:rPr lang="en-GB" sz="3300" dirty="0">
                <a:latin typeface="Effra" panose="020B0503020203020204" pitchFamily="34" charset="0"/>
                <a:cs typeface="Effra" panose="020B0503020203020204" pitchFamily="34" charset="0"/>
                <a:hlinkClick r:id="rId6"/>
              </a:rPr>
              <a:t>info@wendyallendesigns.co.uk</a:t>
            </a:r>
            <a:endParaRPr lang="en-GB" dirty="0">
              <a:latin typeface="Effra" panose="020B0503020203020204" pitchFamily="34" charset="0"/>
              <a:cs typeface="Effra" panose="020B05030202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E0CFA5-3F41-9EEC-D034-23E5FF2C1ABA}"/>
              </a:ext>
            </a:extLst>
          </p:cNvPr>
          <p:cNvSpPr txBox="1"/>
          <p:nvPr/>
        </p:nvSpPr>
        <p:spPr>
          <a:xfrm>
            <a:off x="12864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 panose="020B0503020203020204"/>
                <a:ea typeface="Aptos" panose="020B0004020202020204" pitchFamily="34" charset="0"/>
                <a:cs typeface="+mn-cs"/>
              </a:rPr>
              <a:t>© 2026 Wendy Allen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1563E6-1E3B-D187-20BD-D7F885235FF8}"/>
              </a:ext>
            </a:extLst>
          </p:cNvPr>
          <p:cNvGrpSpPr/>
          <p:nvPr/>
        </p:nvGrpSpPr>
        <p:grpSpPr>
          <a:xfrm>
            <a:off x="4081266" y="1815434"/>
            <a:ext cx="6981962" cy="5025280"/>
            <a:chOff x="1722076" y="1060560"/>
            <a:chExt cx="6981962" cy="5025280"/>
          </a:xfrm>
        </p:grpSpPr>
        <p:pic>
          <p:nvPicPr>
            <p:cNvPr id="41" name="Picture 40" descr="A river with trees and a bird&#10;&#10;AI-generated content may be incorrect.">
              <a:extLst>
                <a:ext uri="{FF2B5EF4-FFF2-40B4-BE49-F238E27FC236}">
                  <a16:creationId xmlns:a16="http://schemas.microsoft.com/office/drawing/2014/main" id="{38072A61-D2E5-65E5-A8BD-37576B28E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4136" y="1060560"/>
              <a:ext cx="3769902" cy="502528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F1A47244-23C3-F06E-59F0-71E1AB9DA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076" y="2123082"/>
              <a:ext cx="3550614" cy="266296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0304CE-0A21-C952-FADF-0455FFABCD8E}"/>
                </a:ext>
              </a:extLst>
            </p:cNvPr>
            <p:cNvSpPr txBox="1"/>
            <p:nvPr/>
          </p:nvSpPr>
          <p:spPr>
            <a:xfrm rot="16200000">
              <a:off x="4453516" y="5266665"/>
              <a:ext cx="129979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Wendy Allen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7E2A274-8F77-4C32-9505-42AB6E1703DD}"/>
              </a:ext>
            </a:extLst>
          </p:cNvPr>
          <p:cNvGrpSpPr/>
          <p:nvPr/>
        </p:nvGrpSpPr>
        <p:grpSpPr>
          <a:xfrm>
            <a:off x="3662788" y="1802873"/>
            <a:ext cx="7400440" cy="5041680"/>
            <a:chOff x="1303598" y="1060560"/>
            <a:chExt cx="7400440" cy="5041680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58A3F98-CD11-D472-2320-C493B3C40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5" t="5503" r="3824" b="1846"/>
            <a:stretch>
              <a:fillRect/>
            </a:stretch>
          </p:blipFill>
          <p:spPr>
            <a:xfrm>
              <a:off x="3508028" y="1091184"/>
              <a:ext cx="3646750" cy="2235632"/>
            </a:xfrm>
            <a:prstGeom prst="rect">
              <a:avLst/>
            </a:prstGeom>
          </p:spPr>
        </p:pic>
        <p:pic>
          <p:nvPicPr>
            <p:cNvPr id="69" name="Picture 68" descr="A person on a small vehicle on a dirt path&#10;&#10;AI-generated content may be incorrect.">
              <a:extLst>
                <a:ext uri="{FF2B5EF4-FFF2-40B4-BE49-F238E27FC236}">
                  <a16:creationId xmlns:a16="http://schemas.microsoft.com/office/drawing/2014/main" id="{78CCD57B-22D2-F230-5637-88FFC5B9D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598" y="3162081"/>
              <a:ext cx="2204430" cy="2940159"/>
            </a:xfrm>
            <a:prstGeom prst="rect">
              <a:avLst/>
            </a:prstGeom>
          </p:spPr>
        </p:pic>
        <p:pic>
          <p:nvPicPr>
            <p:cNvPr id="70" name="Picture 69" descr="A person on a small electric vehicle&#10;&#10;AI-generated content may be incorrect.">
              <a:extLst>
                <a:ext uri="{FF2B5EF4-FFF2-40B4-BE49-F238E27FC236}">
                  <a16:creationId xmlns:a16="http://schemas.microsoft.com/office/drawing/2014/main" id="{1EA4C0E4-3422-E1F3-47F2-0ACCA95A9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18"/>
            <a:stretch>
              <a:fillRect/>
            </a:stretch>
          </p:blipFill>
          <p:spPr>
            <a:xfrm>
              <a:off x="3487961" y="3005637"/>
              <a:ext cx="3997720" cy="3088403"/>
            </a:xfrm>
            <a:prstGeom prst="rect">
              <a:avLst/>
            </a:prstGeom>
          </p:spPr>
        </p:pic>
        <p:pic>
          <p:nvPicPr>
            <p:cNvPr id="71" name="Picture 70" descr="A person riding a small vehicle&#10;&#10;AI-generated content may be incorrect.">
              <a:extLst>
                <a:ext uri="{FF2B5EF4-FFF2-40B4-BE49-F238E27FC236}">
                  <a16:creationId xmlns:a16="http://schemas.microsoft.com/office/drawing/2014/main" id="{856904AF-1351-A3B9-A3CE-34B924B12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068"/>
            <a:stretch>
              <a:fillRect/>
            </a:stretch>
          </p:blipFill>
          <p:spPr>
            <a:xfrm>
              <a:off x="6850591" y="2418080"/>
              <a:ext cx="1853447" cy="3663840"/>
            </a:xfrm>
            <a:prstGeom prst="rect">
              <a:avLst/>
            </a:prstGeom>
          </p:spPr>
        </p:pic>
        <p:pic>
          <p:nvPicPr>
            <p:cNvPr id="72" name="Picture 71" descr="A person wearing a yellow vest&#10;&#10;AI-generated content may be incorrect.">
              <a:extLst>
                <a:ext uri="{FF2B5EF4-FFF2-40B4-BE49-F238E27FC236}">
                  <a16:creationId xmlns:a16="http://schemas.microsoft.com/office/drawing/2014/main" id="{3EB606C2-17D2-63B0-8567-0B4228263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598" y="1060560"/>
              <a:ext cx="1843440" cy="210152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668322-67E0-82A7-A1C3-6C6A13552F5C}"/>
              </a:ext>
            </a:extLst>
          </p:cNvPr>
          <p:cNvGrpSpPr/>
          <p:nvPr/>
        </p:nvGrpSpPr>
        <p:grpSpPr>
          <a:xfrm>
            <a:off x="6414267" y="1833278"/>
            <a:ext cx="4648961" cy="4991580"/>
            <a:chOff x="4055077" y="1233825"/>
            <a:chExt cx="4648961" cy="4991580"/>
          </a:xfrm>
        </p:grpSpPr>
        <p:pic>
          <p:nvPicPr>
            <p:cNvPr id="25" name="Picture 24" descr="A bird's eye view of a house&#10;&#10;Description automatically generated">
              <a:extLst>
                <a:ext uri="{FF2B5EF4-FFF2-40B4-BE49-F238E27FC236}">
                  <a16:creationId xmlns:a16="http://schemas.microsoft.com/office/drawing/2014/main" id="{8A20558A-0E40-6DE2-D459-67522DFED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t="17691" b="10890"/>
            <a:stretch/>
          </p:blipFill>
          <p:spPr>
            <a:xfrm>
              <a:off x="6193001" y="1233825"/>
              <a:ext cx="2511037" cy="2656840"/>
            </a:xfrm>
            <a:prstGeom prst="rect">
              <a:avLst/>
            </a:prstGeom>
          </p:spPr>
        </p:pic>
        <p:pic>
          <p:nvPicPr>
            <p:cNvPr id="26" name="Google Shape;118;g11fb922236c_0_14">
              <a:extLst>
                <a:ext uri="{FF2B5EF4-FFF2-40B4-BE49-F238E27FC236}">
                  <a16:creationId xmlns:a16="http://schemas.microsoft.com/office/drawing/2014/main" id="{A6E2D193-447E-7D09-2528-3699665201D7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4055077" y="1233825"/>
              <a:ext cx="2039445" cy="28328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542;g162a4ea91e9_0_315">
              <a:extLst>
                <a:ext uri="{FF2B5EF4-FFF2-40B4-BE49-F238E27FC236}">
                  <a16:creationId xmlns:a16="http://schemas.microsoft.com/office/drawing/2014/main" id="{5F74FCFB-3957-3A08-998D-2C8B27D94571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 l="15439" r="4726"/>
            <a:stretch/>
          </p:blipFill>
          <p:spPr>
            <a:xfrm>
              <a:off x="6193001" y="3865938"/>
              <a:ext cx="2511037" cy="23594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FD16164-377A-B37E-BDB6-5E017B080DDD}"/>
              </a:ext>
            </a:extLst>
          </p:cNvPr>
          <p:cNvGrpSpPr/>
          <p:nvPr/>
        </p:nvGrpSpPr>
        <p:grpSpPr>
          <a:xfrm>
            <a:off x="5823683" y="1854989"/>
            <a:ext cx="5230157" cy="5025280"/>
            <a:chOff x="3480921" y="1060560"/>
            <a:chExt cx="5230157" cy="5025280"/>
          </a:xfrm>
        </p:grpSpPr>
        <p:pic>
          <p:nvPicPr>
            <p:cNvPr id="79" name="Picture 78" descr="A collage of images of people working in a garden&#10;&#10;AI-generated content may be incorrect.">
              <a:extLst>
                <a:ext uri="{FF2B5EF4-FFF2-40B4-BE49-F238E27FC236}">
                  <a16:creationId xmlns:a16="http://schemas.microsoft.com/office/drawing/2014/main" id="{10798243-6E13-AB58-060F-AB8510A9D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0921" y="3147837"/>
              <a:ext cx="5223117" cy="2938003"/>
            </a:xfrm>
            <a:prstGeom prst="rect">
              <a:avLst/>
            </a:prstGeom>
          </p:spPr>
        </p:pic>
        <p:pic>
          <p:nvPicPr>
            <p:cNvPr id="80" name="Google Shape;154;g1dcc3ff570a_0_346">
              <a:extLst>
                <a:ext uri="{FF2B5EF4-FFF2-40B4-BE49-F238E27FC236}">
                  <a16:creationId xmlns:a16="http://schemas.microsoft.com/office/drawing/2014/main" id="{C23BA98B-00CD-13E7-2629-7F4D453A6CBA}"/>
                </a:ext>
              </a:extLst>
            </p:cNvPr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4626394" y="1060560"/>
              <a:ext cx="4084684" cy="2087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Picture 80" descr="A metal grate in a garden&#10;&#10;Description automatically generated">
              <a:extLst>
                <a:ext uri="{FF2B5EF4-FFF2-40B4-BE49-F238E27FC236}">
                  <a16:creationId xmlns:a16="http://schemas.microsoft.com/office/drawing/2014/main" id="{9F494342-27BB-B461-DD45-585FF87EB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487961" y="1060560"/>
              <a:ext cx="2087277" cy="2087277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B158B6DD-F898-6B60-8AE7-3228B94504F2}"/>
              </a:ext>
            </a:extLst>
          </p:cNvPr>
          <p:cNvGrpSpPr/>
          <p:nvPr/>
        </p:nvGrpSpPr>
        <p:grpSpPr>
          <a:xfrm>
            <a:off x="5847151" y="1813869"/>
            <a:ext cx="5216078" cy="4779920"/>
            <a:chOff x="3487961" y="1060560"/>
            <a:chExt cx="5216078" cy="477992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B201F21-7C54-FC43-42BB-C0300295C970}"/>
                </a:ext>
              </a:extLst>
            </p:cNvPr>
            <p:cNvSpPr txBox="1"/>
            <p:nvPr/>
          </p:nvSpPr>
          <p:spPr>
            <a:xfrm>
              <a:off x="3487961" y="5009483"/>
              <a:ext cx="52160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10m</a:t>
              </a:r>
              <a:r>
                <a:rPr kumimoji="0" lang="en-US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x 15mm = 150 Litres</a:t>
              </a:r>
              <a:b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</a:b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Rain, Gravity, Surface Tension</a:t>
              </a:r>
            </a:p>
          </p:txBody>
        </p:sp>
        <p:pic>
          <p:nvPicPr>
            <p:cNvPr id="136" name="Picture 135" descr="A bucket of water next to a black table&#10;&#10;AI-generated content may be incorrect.">
              <a:extLst>
                <a:ext uri="{FF2B5EF4-FFF2-40B4-BE49-F238E27FC236}">
                  <a16:creationId xmlns:a16="http://schemas.microsoft.com/office/drawing/2014/main" id="{086EBFE4-EC5D-CF9F-AB13-F2D8B4D3A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7961" y="1060560"/>
              <a:ext cx="5216077" cy="3912058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7798992-3B3A-FD9A-D162-FFA785840EAB}"/>
                </a:ext>
              </a:extLst>
            </p:cNvPr>
            <p:cNvSpPr txBox="1"/>
            <p:nvPr/>
          </p:nvSpPr>
          <p:spPr>
            <a:xfrm>
              <a:off x="3935154" y="3429000"/>
              <a:ext cx="181223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square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metre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A36F11C-120E-50B1-8E36-5D3E86B6B6D4}"/>
                </a:ext>
              </a:extLst>
            </p:cNvPr>
            <p:cNvSpPr txBox="1"/>
            <p:nvPr/>
          </p:nvSpPr>
          <p:spPr>
            <a:xfrm rot="5400000">
              <a:off x="7802990" y="1578237"/>
              <a:ext cx="1418725" cy="3833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Wendy Allen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4CD828D-A483-6851-AAD0-7D78A6D90D8D}"/>
              </a:ext>
            </a:extLst>
          </p:cNvPr>
          <p:cNvGrpSpPr/>
          <p:nvPr/>
        </p:nvGrpSpPr>
        <p:grpSpPr>
          <a:xfrm>
            <a:off x="5777397" y="1811073"/>
            <a:ext cx="5342582" cy="5025280"/>
            <a:chOff x="3487964" y="1076150"/>
            <a:chExt cx="5342582" cy="50252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C2EF3765-DDEA-1BB2-4624-155455EA73C9}"/>
                </a:ext>
              </a:extLst>
            </p:cNvPr>
            <p:cNvGrpSpPr/>
            <p:nvPr/>
          </p:nvGrpSpPr>
          <p:grpSpPr>
            <a:xfrm>
              <a:off x="3487964" y="1076150"/>
              <a:ext cx="5342582" cy="5025280"/>
              <a:chOff x="3419679" y="1060560"/>
              <a:chExt cx="5342582" cy="5025280"/>
            </a:xfrm>
          </p:grpSpPr>
          <p:pic>
            <p:nvPicPr>
              <p:cNvPr id="88" name="Google Shape;1220;gf52c856481_0_40">
                <a:extLst>
                  <a:ext uri="{FF2B5EF4-FFF2-40B4-BE49-F238E27FC236}">
                    <a16:creationId xmlns:a16="http://schemas.microsoft.com/office/drawing/2014/main" id="{C7EB01BC-85C2-3727-C128-62B108737181}"/>
                  </a:ext>
                </a:extLst>
              </p:cNvPr>
              <p:cNvPicPr preferRelativeResize="0"/>
              <p:nvPr/>
            </p:nvPicPr>
            <p:blipFill rotWithShape="1">
              <a:blip r:embed="rId21">
                <a:alphaModFix/>
              </a:blip>
              <a:srcRect r="41214"/>
              <a:stretch/>
            </p:blipFill>
            <p:spPr>
              <a:xfrm>
                <a:off x="3487961" y="2440370"/>
                <a:ext cx="1607923" cy="364547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9CF7F7C-C18A-B6BB-D130-AAE444B4AD51}"/>
                  </a:ext>
                </a:extLst>
              </p:cNvPr>
              <p:cNvSpPr txBox="1"/>
              <p:nvPr/>
            </p:nvSpPr>
            <p:spPr>
              <a:xfrm>
                <a:off x="3419679" y="1937288"/>
                <a:ext cx="1607924" cy="3790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800 Litres</a:t>
                </a:r>
              </a:p>
            </p:txBody>
          </p:sp>
          <p:pic>
            <p:nvPicPr>
              <p:cNvPr id="90" name="Picture 89" descr="Two men standing next to a water tank&#10;&#10;AI-generated content may be incorrect.">
                <a:extLst>
                  <a:ext uri="{FF2B5EF4-FFF2-40B4-BE49-F238E27FC236}">
                    <a16:creationId xmlns:a16="http://schemas.microsoft.com/office/drawing/2014/main" id="{FAFB1BF3-C3D5-9755-3898-1C78F7B5B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0436" y="1060560"/>
                <a:ext cx="3583602" cy="3867901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E2272C4-5B4B-FB7D-1715-B708F35F4E60}"/>
                  </a:ext>
                </a:extLst>
              </p:cNvPr>
              <p:cNvSpPr txBox="1"/>
              <p:nvPr/>
            </p:nvSpPr>
            <p:spPr>
              <a:xfrm>
                <a:off x="6514851" y="4997020"/>
                <a:ext cx="22474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IBC: 1000 Litres x 2</a:t>
                </a: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7F65BE-55DD-94EB-FDFC-94C664F5CCC8}"/>
                </a:ext>
              </a:extLst>
            </p:cNvPr>
            <p:cNvSpPr txBox="1"/>
            <p:nvPr/>
          </p:nvSpPr>
          <p:spPr>
            <a:xfrm>
              <a:off x="5188872" y="4950853"/>
              <a:ext cx="1299794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Photos and Design: Wendy Allen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3D17D4-243A-7530-8DDC-9B32C9CE464A}"/>
              </a:ext>
            </a:extLst>
          </p:cNvPr>
          <p:cNvGrpSpPr/>
          <p:nvPr/>
        </p:nvGrpSpPr>
        <p:grpSpPr>
          <a:xfrm>
            <a:off x="5377191" y="1802592"/>
            <a:ext cx="5672943" cy="5123346"/>
            <a:chOff x="3031095" y="1007690"/>
            <a:chExt cx="5672943" cy="5123346"/>
          </a:xfrm>
        </p:grpSpPr>
        <p:pic>
          <p:nvPicPr>
            <p:cNvPr id="93" name="Picture 92" descr="A collage of rocks and wire mesh&#10;&#10;AI-generated content may be incorrect.">
              <a:extLst>
                <a:ext uri="{FF2B5EF4-FFF2-40B4-BE49-F238E27FC236}">
                  <a16:creationId xmlns:a16="http://schemas.microsoft.com/office/drawing/2014/main" id="{0FB1875B-4EE9-BCE4-F4B1-2CFE59B3B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65" b="16501"/>
            <a:stretch>
              <a:fillRect/>
            </a:stretch>
          </p:blipFill>
          <p:spPr>
            <a:xfrm>
              <a:off x="5303520" y="1015363"/>
              <a:ext cx="3400518" cy="5115673"/>
            </a:xfrm>
            <a:prstGeom prst="rect">
              <a:avLst/>
            </a:prstGeom>
          </p:spPr>
        </p:pic>
        <p:pic>
          <p:nvPicPr>
            <p:cNvPr id="94" name="Picture 93" descr="A group of rocks in a wire fence&#10;&#10;AI-generated content may be incorrect.">
              <a:extLst>
                <a:ext uri="{FF2B5EF4-FFF2-40B4-BE49-F238E27FC236}">
                  <a16:creationId xmlns:a16="http://schemas.microsoft.com/office/drawing/2014/main" id="{1CBD769E-3F86-8518-9B72-3CC49A578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4659" y="1007690"/>
              <a:ext cx="1790574" cy="1685806"/>
            </a:xfrm>
            <a:prstGeom prst="rect">
              <a:avLst/>
            </a:prstGeom>
          </p:spPr>
        </p:pic>
        <p:pic>
          <p:nvPicPr>
            <p:cNvPr id="95" name="Google Shape;1312;g16c30073a56_0_111">
              <a:extLst>
                <a:ext uri="{FF2B5EF4-FFF2-40B4-BE49-F238E27FC236}">
                  <a16:creationId xmlns:a16="http://schemas.microsoft.com/office/drawing/2014/main" id="{2123299C-7E2E-588D-FFFE-CE74F248DC50}"/>
                </a:ext>
              </a:extLst>
            </p:cNvPr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3031096" y="3135348"/>
              <a:ext cx="3231239" cy="21926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3BEEDA8-58ED-AEBC-7C87-B6B9F46C8487}"/>
                </a:ext>
              </a:extLst>
            </p:cNvPr>
            <p:cNvSpPr txBox="1"/>
            <p:nvPr/>
          </p:nvSpPr>
          <p:spPr>
            <a:xfrm rot="5400000">
              <a:off x="6854190" y="4221724"/>
              <a:ext cx="31496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Photos and Design: Wendy Allen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5989A8F-5ADB-4CFF-207B-792DCD18EE31}"/>
                </a:ext>
              </a:extLst>
            </p:cNvPr>
            <p:cNvSpPr txBox="1"/>
            <p:nvPr/>
          </p:nvSpPr>
          <p:spPr>
            <a:xfrm>
              <a:off x="3031095" y="5301795"/>
              <a:ext cx="32382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London Rd, </a:t>
              </a:r>
              <a:r>
                <a:rPr kumimoji="0" lang="en-GB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Marlb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54E680-5A71-374F-1484-F097530CE20A}"/>
              </a:ext>
            </a:extLst>
          </p:cNvPr>
          <p:cNvGrpSpPr/>
          <p:nvPr/>
        </p:nvGrpSpPr>
        <p:grpSpPr>
          <a:xfrm>
            <a:off x="5845678" y="1825624"/>
            <a:ext cx="5231931" cy="5104025"/>
            <a:chOff x="13136580" y="-4665829"/>
            <a:chExt cx="5231931" cy="5104025"/>
          </a:xfrm>
        </p:grpSpPr>
        <p:pic>
          <p:nvPicPr>
            <p:cNvPr id="17" name="Google Shape;374;g125f508c5a4_0_88">
              <a:extLst>
                <a:ext uri="{FF2B5EF4-FFF2-40B4-BE49-F238E27FC236}">
                  <a16:creationId xmlns:a16="http://schemas.microsoft.com/office/drawing/2014/main" id="{8C32EF38-69E3-97CC-E90A-88A1C4FCA86C}"/>
                </a:ext>
              </a:extLst>
            </p:cNvPr>
            <p:cNvPicPr preferRelativeResize="0"/>
            <p:nvPr/>
          </p:nvPicPr>
          <p:blipFill rotWithShape="1">
            <a:blip r:embed="rId26">
              <a:alphaModFix/>
            </a:blip>
            <a:srcRect l="21884" r="6853"/>
            <a:stretch/>
          </p:blipFill>
          <p:spPr>
            <a:xfrm>
              <a:off x="13136580" y="-4665829"/>
              <a:ext cx="3413341" cy="5025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F512AA-4B60-EEDF-3D27-050D7889532D}"/>
                </a:ext>
              </a:extLst>
            </p:cNvPr>
            <p:cNvSpPr txBox="1"/>
            <p:nvPr/>
          </p:nvSpPr>
          <p:spPr>
            <a:xfrm>
              <a:off x="13273776" y="-4535199"/>
              <a:ext cx="1152066" cy="13234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Photos and Design: Wendy Allen</a:t>
              </a:r>
            </a:p>
          </p:txBody>
        </p:sp>
        <p:pic>
          <p:nvPicPr>
            <p:cNvPr id="19" name="Picture 18" descr="A pile of rocks and a shovel&#10;&#10;AI-generated content may be incorrect.">
              <a:extLst>
                <a:ext uri="{FF2B5EF4-FFF2-40B4-BE49-F238E27FC236}">
                  <a16:creationId xmlns:a16="http://schemas.microsoft.com/office/drawing/2014/main" id="{68B8FF16-ABBC-8584-C12A-98DD92B1E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06" r="31872"/>
            <a:stretch>
              <a:fillRect/>
            </a:stretch>
          </p:blipFill>
          <p:spPr>
            <a:xfrm>
              <a:off x="16481427" y="-3514171"/>
              <a:ext cx="1879158" cy="1638300"/>
            </a:xfrm>
            <a:prstGeom prst="rect">
              <a:avLst/>
            </a:prstGeom>
          </p:spPr>
        </p:pic>
        <p:pic>
          <p:nvPicPr>
            <p:cNvPr id="20" name="Picture 19" descr="A person in a blue coat&#10;&#10;AI-generated content may be incorrect.">
              <a:extLst>
                <a:ext uri="{FF2B5EF4-FFF2-40B4-BE49-F238E27FC236}">
                  <a16:creationId xmlns:a16="http://schemas.microsoft.com/office/drawing/2014/main" id="{22684D02-7E33-6D3D-4669-093BF9F07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35" b="6307"/>
            <a:stretch>
              <a:fillRect/>
            </a:stretch>
          </p:blipFill>
          <p:spPr>
            <a:xfrm>
              <a:off x="15744618" y="-4665829"/>
              <a:ext cx="2623893" cy="1447557"/>
            </a:xfrm>
            <a:prstGeom prst="rect">
              <a:avLst/>
            </a:prstGeom>
          </p:spPr>
        </p:pic>
        <p:pic>
          <p:nvPicPr>
            <p:cNvPr id="21" name="Google Shape;175;g1578104f911_1_180">
              <a:extLst>
                <a:ext uri="{FF2B5EF4-FFF2-40B4-BE49-F238E27FC236}">
                  <a16:creationId xmlns:a16="http://schemas.microsoft.com/office/drawing/2014/main" id="{A39FA712-687E-D212-54ED-605DE1A81314}"/>
                </a:ext>
              </a:extLst>
            </p:cNvPr>
            <p:cNvPicPr preferRelativeResize="0"/>
            <p:nvPr/>
          </p:nvPicPr>
          <p:blipFill>
            <a:blip r:embed="rId29">
              <a:alphaModFix/>
            </a:blip>
            <a:srcRect l="21679" t="62099" r="35888" b="-1261"/>
            <a:stretch>
              <a:fillRect/>
            </a:stretch>
          </p:blipFill>
          <p:spPr>
            <a:xfrm>
              <a:off x="16346720" y="-1875871"/>
              <a:ext cx="2005935" cy="23140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FB36D9-6471-02D5-88D3-FFB5EA21A859}"/>
                </a:ext>
              </a:extLst>
            </p:cNvPr>
            <p:cNvSpPr txBox="1"/>
            <p:nvPr/>
          </p:nvSpPr>
          <p:spPr>
            <a:xfrm>
              <a:off x="13846860" y="-364571"/>
              <a:ext cx="178958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Depave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- and reuse paving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01E42D-4DB4-AB2A-B6E0-7DE6D4F6B94F}"/>
              </a:ext>
            </a:extLst>
          </p:cNvPr>
          <p:cNvGrpSpPr/>
          <p:nvPr/>
        </p:nvGrpSpPr>
        <p:grpSpPr>
          <a:xfrm>
            <a:off x="5856573" y="1816181"/>
            <a:ext cx="5216078" cy="5034723"/>
            <a:chOff x="11835544" y="-1538197"/>
            <a:chExt cx="5216078" cy="503472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0212B9-0DBE-DC4B-FFD7-3A6CA42348D0}"/>
                </a:ext>
              </a:extLst>
            </p:cNvPr>
            <p:cNvSpPr/>
            <p:nvPr/>
          </p:nvSpPr>
          <p:spPr>
            <a:xfrm>
              <a:off x="11835544" y="-1528755"/>
              <a:ext cx="5216077" cy="50252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A9BEBBB-0B8E-EE79-7943-BE0B47E47C01}"/>
                </a:ext>
              </a:extLst>
            </p:cNvPr>
            <p:cNvGrpSpPr/>
            <p:nvPr/>
          </p:nvGrpSpPr>
          <p:grpSpPr>
            <a:xfrm>
              <a:off x="11835544" y="-1529320"/>
              <a:ext cx="5216078" cy="5025846"/>
              <a:chOff x="3487961" y="1059995"/>
              <a:chExt cx="5216078" cy="502584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52AACE9-059E-CE41-E895-CB97A13F1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2035" y="1080001"/>
                <a:ext cx="4442004" cy="5005840"/>
              </a:xfrm>
              <a:prstGeom prst="rect">
                <a:avLst/>
              </a:prstGeom>
            </p:spPr>
          </p:pic>
          <p:pic>
            <p:nvPicPr>
              <p:cNvPr id="13" name="Picture 12" descr="A butterfly on a flower&#10;&#10;AI-generated content may be incorrect.">
                <a:extLst>
                  <a:ext uri="{FF2B5EF4-FFF2-40B4-BE49-F238E27FC236}">
                    <a16:creationId xmlns:a16="http://schemas.microsoft.com/office/drawing/2014/main" id="{402BD092-D21E-07ED-42A9-15DC7C34AB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7961" y="3346649"/>
                <a:ext cx="2054393" cy="2739191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D83A77D-9993-635A-F390-6A97776BAA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7962" y="1059995"/>
                <a:ext cx="2182634" cy="3109049"/>
              </a:xfrm>
              <a:prstGeom prst="rect">
                <a:avLst/>
              </a:prstGeom>
              <a:ln w="63500">
                <a:solidFill>
                  <a:schemeClr val="bg1"/>
                </a:solidFill>
              </a:ln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B60275-FA2D-7677-353A-404EEF3E697B}"/>
                  </a:ext>
                </a:extLst>
              </p:cNvPr>
              <p:cNvSpPr txBox="1"/>
              <p:nvPr/>
            </p:nvSpPr>
            <p:spPr>
              <a:xfrm>
                <a:off x="7404245" y="1059995"/>
                <a:ext cx="129979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Wendy Allen</a:t>
                </a:r>
              </a:p>
            </p:txBody>
          </p:sp>
        </p:grpSp>
        <p:pic>
          <p:nvPicPr>
            <p:cNvPr id="11" name="Picture 10" descr="A net on the ground&#10;&#10;AI-generated content may be incorrect.">
              <a:extLst>
                <a:ext uri="{FF2B5EF4-FFF2-40B4-BE49-F238E27FC236}">
                  <a16:creationId xmlns:a16="http://schemas.microsoft.com/office/drawing/2014/main" id="{5400F622-D8F1-9479-8242-F2BB8AF6E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95"/>
            <a:stretch>
              <a:fillRect/>
            </a:stretch>
          </p:blipFill>
          <p:spPr>
            <a:xfrm>
              <a:off x="11835544" y="-1538197"/>
              <a:ext cx="2182634" cy="3117926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CEDBFCE-F74C-1976-FB01-4C477C1ED912}"/>
              </a:ext>
            </a:extLst>
          </p:cNvPr>
          <p:cNvGrpSpPr/>
          <p:nvPr/>
        </p:nvGrpSpPr>
        <p:grpSpPr>
          <a:xfrm>
            <a:off x="5874748" y="1806763"/>
            <a:ext cx="5218041" cy="5082442"/>
            <a:chOff x="3492601" y="1043117"/>
            <a:chExt cx="5218041" cy="5082442"/>
          </a:xfrm>
        </p:grpSpPr>
        <p:pic>
          <p:nvPicPr>
            <p:cNvPr id="116" name="Picture 115" descr="A close up of a plant&#10;&#10;AI-generated content may be incorrect.">
              <a:extLst>
                <a:ext uri="{FF2B5EF4-FFF2-40B4-BE49-F238E27FC236}">
                  <a16:creationId xmlns:a16="http://schemas.microsoft.com/office/drawing/2014/main" id="{AF52E214-FF8E-980A-870B-03800824B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576" y="3024138"/>
              <a:ext cx="2326066" cy="3101421"/>
            </a:xfrm>
            <a:prstGeom prst="rect">
              <a:avLst/>
            </a:prstGeom>
          </p:spPr>
        </p:pic>
        <p:pic>
          <p:nvPicPr>
            <p:cNvPr id="117" name="Picture 116" descr="A close up of purple flowers&#10;&#10;AI-generated content may be incorrect.">
              <a:extLst>
                <a:ext uri="{FF2B5EF4-FFF2-40B4-BE49-F238E27FC236}">
                  <a16:creationId xmlns:a16="http://schemas.microsoft.com/office/drawing/2014/main" id="{ABFD4700-A976-05F8-26D9-5164F238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4"/>
            <a:stretch>
              <a:fillRect/>
            </a:stretch>
          </p:blipFill>
          <p:spPr>
            <a:xfrm>
              <a:off x="3492601" y="2273179"/>
              <a:ext cx="2442522" cy="3852380"/>
            </a:xfrm>
            <a:prstGeom prst="rect">
              <a:avLst/>
            </a:prstGeom>
          </p:spPr>
        </p:pic>
        <p:pic>
          <p:nvPicPr>
            <p:cNvPr id="118" name="Picture 117" descr="A bee on a purple flower&#10;&#10;AI-generated content may be incorrect.">
              <a:extLst>
                <a:ext uri="{FF2B5EF4-FFF2-40B4-BE49-F238E27FC236}">
                  <a16:creationId xmlns:a16="http://schemas.microsoft.com/office/drawing/2014/main" id="{758AAE31-5E54-0044-3A8B-BA33578E3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3986" y="1100279"/>
              <a:ext cx="1695397" cy="2261236"/>
            </a:xfrm>
            <a:prstGeom prst="rect">
              <a:avLst/>
            </a:prstGeom>
          </p:spPr>
        </p:pic>
        <p:pic>
          <p:nvPicPr>
            <p:cNvPr id="119" name="Picture 118" descr="A person smiling at camera&#10;&#10;AI-generated content may be incorrect.">
              <a:extLst>
                <a:ext uri="{FF2B5EF4-FFF2-40B4-BE49-F238E27FC236}">
                  <a16:creationId xmlns:a16="http://schemas.microsoft.com/office/drawing/2014/main" id="{BE2C52D8-D383-0C06-F578-E7699AE72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5721" y="1060560"/>
              <a:ext cx="4080096" cy="3060073"/>
            </a:xfrm>
            <a:prstGeom prst="rect">
              <a:avLst/>
            </a:prstGeom>
          </p:spPr>
        </p:pic>
        <p:pic>
          <p:nvPicPr>
            <p:cNvPr id="120" name="Picture 119" descr="A pink flower on a plant&#10;&#10;AI-generated content may be incorrect.">
              <a:extLst>
                <a:ext uri="{FF2B5EF4-FFF2-40B4-BE49-F238E27FC236}">
                  <a16:creationId xmlns:a16="http://schemas.microsoft.com/office/drawing/2014/main" id="{B4917C1B-0D25-1C7F-7682-DFB0FF4ED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64"/>
            <a:stretch>
              <a:fillRect/>
            </a:stretch>
          </p:blipFill>
          <p:spPr>
            <a:xfrm flipH="1">
              <a:off x="5120334" y="4470372"/>
              <a:ext cx="1695397" cy="1646321"/>
            </a:xfrm>
            <a:prstGeom prst="rect">
              <a:avLst/>
            </a:prstGeom>
          </p:spPr>
        </p:pic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733370E-D6A0-FCC4-7182-17097AC31E60}"/>
                </a:ext>
              </a:extLst>
            </p:cNvPr>
            <p:cNvSpPr txBox="1"/>
            <p:nvPr/>
          </p:nvSpPr>
          <p:spPr>
            <a:xfrm>
              <a:off x="5134693" y="4131818"/>
              <a:ext cx="273480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Perennial seeds to share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746985C-5207-8071-0B45-C9C2A396DA0F}"/>
                </a:ext>
              </a:extLst>
            </p:cNvPr>
            <p:cNvSpPr txBox="1"/>
            <p:nvPr/>
          </p:nvSpPr>
          <p:spPr>
            <a:xfrm>
              <a:off x="4628150" y="1043117"/>
              <a:ext cx="220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Wendy Allen Designs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3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C0E7-2112-9ECA-9127-AE239B67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1AD73-832C-4D0B-1D64-3D11E63B4501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D95BCA6-6C13-0A71-491D-8F1AC5E05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  <p:pic>
        <p:nvPicPr>
          <p:cNvPr id="8" name="Picture 7" descr="A blue and white waves&#10;&#10;AI-generated content may be incorrect.">
            <a:extLst>
              <a:ext uri="{FF2B5EF4-FFF2-40B4-BE49-F238E27FC236}">
                <a16:creationId xmlns:a16="http://schemas.microsoft.com/office/drawing/2014/main" id="{7F21A2C1-F722-D240-6A0E-038475674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9B6B78CA-8A71-3B4A-28F7-7EB254B0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1342A4-F181-665E-B73A-DCFF8FEE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225961"/>
            <a:ext cx="9972675" cy="59108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Kennet Valley Wetland Reserve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5479-336F-AE3E-FDAC-EE82AEE7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726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4E592-AE58-9CD3-AF67-A97284333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53" y="956211"/>
            <a:ext cx="7866905" cy="575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3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C0E7-2112-9ECA-9127-AE239B67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1AD73-832C-4D0B-1D64-3D11E63B4501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D95BCA6-6C13-0A71-491D-8F1AC5E05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  <p:pic>
        <p:nvPicPr>
          <p:cNvPr id="8" name="Picture 7" descr="A blue and white waves&#10;&#10;AI-generated content may be incorrect.">
            <a:extLst>
              <a:ext uri="{FF2B5EF4-FFF2-40B4-BE49-F238E27FC236}">
                <a16:creationId xmlns:a16="http://schemas.microsoft.com/office/drawing/2014/main" id="{7F21A2C1-F722-D240-6A0E-038475674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9B6B78CA-8A71-3B4A-28F7-7EB254B0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1342A4-F181-665E-B73A-DCFF8FEE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72675" cy="1325563"/>
          </a:xfrm>
        </p:spPr>
        <p:txBody>
          <a:bodyPr/>
          <a:lstStyle/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5479-336F-AE3E-FDAC-EE82AEE7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726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C75AC7-32DC-388E-0CA3-85C4D3659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61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5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CC0E7-2112-9ECA-9127-AE239B67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1AD73-832C-4D0B-1D64-3D11E63B4501}"/>
              </a:ext>
            </a:extLst>
          </p:cNvPr>
          <p:cNvSpPr txBox="1"/>
          <p:nvPr/>
        </p:nvSpPr>
        <p:spPr>
          <a:xfrm>
            <a:off x="11191874" y="0"/>
            <a:ext cx="100012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blue sign with two arrows&#10;&#10;AI-generated content may be incorrect.">
            <a:extLst>
              <a:ext uri="{FF2B5EF4-FFF2-40B4-BE49-F238E27FC236}">
                <a16:creationId xmlns:a16="http://schemas.microsoft.com/office/drawing/2014/main" id="{5D95BCA6-6C13-0A71-491D-8F1AC5E05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5964454"/>
            <a:ext cx="742834" cy="742156"/>
          </a:xfrm>
          <a:prstGeom prst="rect">
            <a:avLst/>
          </a:prstGeom>
        </p:spPr>
      </p:pic>
      <p:pic>
        <p:nvPicPr>
          <p:cNvPr id="8" name="Picture 7" descr="A blue and white waves&#10;&#10;AI-generated content may be incorrect.">
            <a:extLst>
              <a:ext uri="{FF2B5EF4-FFF2-40B4-BE49-F238E27FC236}">
                <a16:creationId xmlns:a16="http://schemas.microsoft.com/office/drawing/2014/main" id="{7F21A2C1-F722-D240-6A0E-038475674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4328074"/>
            <a:ext cx="742834" cy="1484990"/>
          </a:xfrm>
          <a:prstGeom prst="rect">
            <a:avLst/>
          </a:prstGeom>
        </p:spPr>
      </p:pic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9B6B78CA-8A71-3B4A-28F7-7EB254B0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519" y="151390"/>
            <a:ext cx="739231" cy="122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1342A4-F181-665E-B73A-DCFF8FEE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72675" cy="1325563"/>
          </a:xfrm>
        </p:spPr>
        <p:txBody>
          <a:bodyPr/>
          <a:lstStyle/>
          <a:p>
            <a:r>
              <a:rPr lang="en-GB" b="1" dirty="0">
                <a:latin typeface="Effra" panose="020B0503020203020204" pitchFamily="34" charset="0"/>
                <a:cs typeface="Effra" panose="020B0503020203020204" pitchFamily="34" charset="0"/>
              </a:rPr>
              <a:t>         </a:t>
            </a:r>
            <a:r>
              <a:rPr lang="en-GB" b="1" dirty="0">
                <a:solidFill>
                  <a:schemeClr val="accent6"/>
                </a:solidFill>
                <a:latin typeface="Effra" panose="020B0503020203020204" pitchFamily="34" charset="0"/>
                <a:cs typeface="Effra" panose="020B0503020203020204" pitchFamily="34" charset="0"/>
              </a:rPr>
              <a:t>Hungerford Food Community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5479-336F-AE3E-FDAC-EE82AEE7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72675" cy="4351338"/>
          </a:xfrm>
        </p:spPr>
        <p:txBody>
          <a:bodyPr/>
          <a:lstStyle/>
          <a:p>
            <a:r>
              <a:rPr lang="en-GB" dirty="0">
                <a:latin typeface="Effra" panose="020B0503020203020204" pitchFamily="34" charset="0"/>
                <a:cs typeface="Effra" panose="020B0503020203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0C198-F6B4-9BD0-607C-CEB9A706B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1" y="460674"/>
            <a:ext cx="1229529" cy="8929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25B1AF-A12B-0E31-C149-DEA0906667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1490465"/>
            <a:ext cx="9972675" cy="530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80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311</Words>
  <Application>Microsoft Office PowerPoint</Application>
  <PresentationFormat>Widescreen</PresentationFormat>
  <Paragraphs>86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Effra</vt:lpstr>
      <vt:lpstr>Effra 1</vt:lpstr>
      <vt:lpstr>Effra 2</vt:lpstr>
      <vt:lpstr>Office Theme</vt:lpstr>
      <vt:lpstr>1_Office Theme</vt:lpstr>
      <vt:lpstr>3_Office Theme</vt:lpstr>
      <vt:lpstr>PowerPoint Presentation</vt:lpstr>
      <vt:lpstr> </vt:lpstr>
      <vt:lpstr>Green Vale    Sylvia &amp; Jeremy Wyatt Building climate resilience across Pewsey Vale </vt:lpstr>
      <vt:lpstr>PowerPoint Presentation</vt:lpstr>
      <vt:lpstr>• Rain Gardens &amp; Sustainable Drainage   Wendy Allen info@wendyallendesigns.co.uk</vt:lpstr>
      <vt:lpstr> Kennet Valley Wetland Reserve project</vt:lpstr>
      <vt:lpstr> </vt:lpstr>
      <vt:lpstr>         Hungerford Food Community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Shepley, Ann</dc:creator>
  <cp:lastModifiedBy>Izzy Johnson</cp:lastModifiedBy>
  <cp:revision>10</cp:revision>
  <cp:lastPrinted>2025-04-16T10:36:24Z</cp:lastPrinted>
  <dcterms:created xsi:type="dcterms:W3CDTF">2025-04-16T09:00:12Z</dcterms:created>
  <dcterms:modified xsi:type="dcterms:W3CDTF">2026-10-23T07:45:45Z</dcterms:modified>
</cp:coreProperties>
</file>